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9" r:id="rId4"/>
    <p:sldId id="262" r:id="rId5"/>
    <p:sldId id="263" r:id="rId6"/>
    <p:sldId id="264" r:id="rId7"/>
    <p:sldId id="265" r:id="rId8"/>
    <p:sldId id="268" r:id="rId9"/>
    <p:sldId id="266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76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Newton's 2nd Law Notes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1E3533-4F5D-8740-8600-54AA3C131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33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Newton's 2nd Law Notes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CD78C7-07D6-FB49-8BCF-2AD058CE7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4756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200"/>
              <a:t>Newton's 2nd Law Notes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41755B1-0DBF-5A44-87F8-CD67BBB81DC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43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pic>
        <p:nvPicPr>
          <p:cNvPr id="13" name="Picture 11" descr="Facba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868E9F-334C-754B-81E9-7AAE4DFE0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1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92A50-8CA8-5B40-AFB3-2D20252093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0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FD55C-0C3A-984F-B669-66130B8575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8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D0B64-5750-8447-B735-4CB51DB8D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5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24CEA-3A3C-1B42-8424-EFF2280C65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42AA1-81A4-FB49-8E02-D349FABD7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91D1C-0E59-1745-919C-243532773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01D66-02A6-F043-83F1-FCBB7E9629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6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302C1-9C86-2943-AF2A-530BD011E0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5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2F0EE-3EE0-2C45-A199-B00828223E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8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4FF74-3C07-5445-A5F8-9F32F8249C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7171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7172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7173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7174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7175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7176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sp>
        <p:nvSpPr>
          <p:cNvPr id="7177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pitchFamily="1" charset="0"/>
              <a:ea typeface="+mn-ea"/>
            </a:endParaRPr>
          </a:p>
        </p:txBody>
      </p:sp>
      <p:pic>
        <p:nvPicPr>
          <p:cNvPr id="1034" name="Picture 10" descr="Facban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423F5AE5-05BD-F74B-8045-66CCF36E2C6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charset="0"/>
        <a:buChar char="®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charset="0"/>
        <a:buChar char="®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charset="0"/>
        <a:buChar char="®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dirty="0" smtClean="0">
                <a:latin typeface="Arial" charset="0"/>
              </a:rPr>
              <a:t>Unit 3: Forces – Part 4</a:t>
            </a:r>
            <a:endParaRPr lang="en-US" sz="3600" dirty="0">
              <a:latin typeface="Arial" charset="0"/>
            </a:endParaRP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2362200" y="1752600"/>
            <a:ext cx="7315200" cy="12207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4" lon="19439993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6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  <a:ea typeface="Impact"/>
                <a:cs typeface="Impact"/>
              </a:rPr>
              <a:t>Mass vs. Weight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Arial" charset="0"/>
              </a:rPr>
              <a:t>Practice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An object weighs 1750 N on Earth. If it is accelerated at 2.8 m/s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, what is the net force acting on the object?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W = 1750 N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g = 9.8 m/s</a:t>
            </a:r>
            <a:r>
              <a:rPr lang="en-US" baseline="30000" dirty="0">
                <a:latin typeface="Arial" charset="0"/>
              </a:rPr>
              <a:t>2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a = 2.8 m/s</a:t>
            </a:r>
            <a:r>
              <a:rPr lang="en-US" baseline="30000" dirty="0">
                <a:latin typeface="Arial" charset="0"/>
              </a:rPr>
              <a:t>2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m = ?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∑F = ?</a:t>
            </a:r>
          </a:p>
          <a:p>
            <a:pPr eaLnBrk="1" hangingPunct="1">
              <a:buFont typeface="Wingdings" charset="0"/>
              <a:buNone/>
            </a:pPr>
            <a:endParaRPr lang="en-US" sz="4000" b="1" i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57600" y="3810000"/>
            <a:ext cx="1581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9900"/>
                </a:solidFill>
                <a:latin typeface="Tahoma" charset="0"/>
                <a:cs typeface="Tahoma" charset="0"/>
              </a:rPr>
              <a:t>W=mg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81400" y="4419600"/>
            <a:ext cx="17573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9900"/>
                </a:solidFill>
                <a:latin typeface="Tahoma" charset="0"/>
                <a:cs typeface="Tahoma" charset="0"/>
              </a:rPr>
              <a:t>m=W/g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19400" y="5181600"/>
            <a:ext cx="3440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9900"/>
                </a:solidFill>
                <a:latin typeface="Tahoma" charset="0"/>
                <a:cs typeface="Tahoma" charset="0"/>
              </a:rPr>
              <a:t>m=(1750)/(9.8)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0" y="5867400"/>
            <a:ext cx="2935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9900"/>
                </a:solidFill>
                <a:latin typeface="Tahoma" charset="0"/>
                <a:cs typeface="Tahoma" charset="0"/>
              </a:rPr>
              <a:t>m=178.57 kg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62800" y="2743200"/>
            <a:ext cx="1736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9900"/>
                </a:solidFill>
                <a:latin typeface="Tahoma" charset="0"/>
                <a:cs typeface="Tahoma" charset="0"/>
              </a:rPr>
              <a:t>∑F=ma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91138" y="3276600"/>
            <a:ext cx="38528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9900"/>
                </a:solidFill>
                <a:latin typeface="Tahoma" charset="0"/>
                <a:cs typeface="Tahoma" charset="0"/>
              </a:rPr>
              <a:t>∑F=(178.57)(2.8)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629400" y="3886200"/>
            <a:ext cx="2312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9900"/>
                </a:solidFill>
                <a:latin typeface="Tahoma" charset="0"/>
                <a:cs typeface="Tahoma" charset="0"/>
              </a:rPr>
              <a:t>∑F=500 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Arial" charset="0"/>
              </a:rPr>
              <a:t>What is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mass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Mass measures the </a:t>
            </a:r>
            <a:r>
              <a:rPr lang="en-US" b="1" i="1">
                <a:solidFill>
                  <a:schemeClr val="folHlink"/>
                </a:solidFill>
                <a:latin typeface="Arial" charset="0"/>
              </a:rPr>
              <a:t>inertia</a:t>
            </a:r>
            <a:r>
              <a:rPr lang="en-US">
                <a:latin typeface="Arial" charset="0"/>
              </a:rPr>
              <a:t> of an object.</a:t>
            </a:r>
          </a:p>
          <a:p>
            <a:pPr eaLnBrk="1" hangingPunct="1"/>
            <a:r>
              <a:rPr lang="en-US">
                <a:latin typeface="Arial" charset="0"/>
              </a:rPr>
              <a:t>All objects made of matter have inertia - that is, they resist accelerations (Newton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First Law), but 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some objects resist more than others</a:t>
            </a:r>
            <a:r>
              <a:rPr lang="en-US">
                <a:latin typeface="Arial" charset="0"/>
              </a:rPr>
              <a:t>.</a:t>
            </a:r>
          </a:p>
          <a:p>
            <a:pPr eaLnBrk="1" hangingPunct="1"/>
            <a:r>
              <a:rPr lang="en-US">
                <a:latin typeface="Arial" charset="0"/>
              </a:rPr>
              <a:t>Mass is a 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scalar</a:t>
            </a:r>
            <a:r>
              <a:rPr lang="en-US">
                <a:latin typeface="Arial" charset="0"/>
              </a:rPr>
              <a:t> quantity.</a:t>
            </a:r>
          </a:p>
          <a:p>
            <a:pPr eaLnBrk="1" hangingPunct="1"/>
            <a:r>
              <a:rPr lang="en-US">
                <a:latin typeface="Arial" charset="0"/>
              </a:rPr>
              <a:t>SI unit of mass is the 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kilogram</a:t>
            </a:r>
            <a:r>
              <a:rPr lang="en-US">
                <a:latin typeface="Arial" charset="0"/>
              </a:rPr>
              <a:t> (kg).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Arial" charset="0"/>
              </a:rPr>
              <a:t>Preconceptions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There is 1 major </a:t>
            </a:r>
            <a:r>
              <a:rPr lang="en-US" sz="3600" dirty="0" smtClean="0">
                <a:latin typeface="Arial" charset="0"/>
              </a:rPr>
              <a:t>preconception </a:t>
            </a:r>
            <a:r>
              <a:rPr lang="en-US" sz="3600" dirty="0">
                <a:latin typeface="Arial" charset="0"/>
              </a:rPr>
              <a:t>to address:</a:t>
            </a:r>
          </a:p>
          <a:p>
            <a:pPr lvl="1" eaLnBrk="1" hangingPunct="1"/>
            <a:r>
              <a:rPr lang="en-US" sz="3600" b="1" i="1" dirty="0">
                <a:solidFill>
                  <a:schemeClr val="folHlink"/>
                </a:solidFill>
                <a:latin typeface="Arial" charset="0"/>
              </a:rPr>
              <a:t>Mass</a:t>
            </a:r>
            <a:r>
              <a:rPr lang="en-US" sz="3600" dirty="0">
                <a:latin typeface="Arial" charset="0"/>
              </a:rPr>
              <a:t> is </a:t>
            </a:r>
            <a:r>
              <a:rPr lang="en-US" sz="4000" b="1" i="1" dirty="0">
                <a:solidFill>
                  <a:schemeClr val="folHlink"/>
                </a:solidFill>
                <a:latin typeface="Arial" charset="0"/>
              </a:rPr>
              <a:t>not</a:t>
            </a:r>
            <a:r>
              <a:rPr lang="en-US" sz="3600" dirty="0">
                <a:latin typeface="Arial" charset="0"/>
              </a:rPr>
              <a:t> the same as </a:t>
            </a:r>
            <a:r>
              <a:rPr lang="en-US" sz="3600" b="1" i="1" dirty="0">
                <a:solidFill>
                  <a:schemeClr val="folHlink"/>
                </a:solidFill>
                <a:latin typeface="Arial" charset="0"/>
              </a:rPr>
              <a:t>weight</a:t>
            </a:r>
            <a:r>
              <a:rPr lang="en-US" sz="36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Arial" charset="0"/>
              </a:rPr>
              <a:t>Mass is </a:t>
            </a:r>
            <a:r>
              <a:rPr lang="en-US" b="1" i="1">
                <a:latin typeface="Arial" charset="0"/>
              </a:rPr>
              <a:t>not</a:t>
            </a:r>
            <a:r>
              <a:rPr lang="en-US">
                <a:latin typeface="Arial" charset="0"/>
              </a:rPr>
              <a:t> Weight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folHlink"/>
                </a:solidFill>
                <a:latin typeface="Arial" charset="0"/>
              </a:rPr>
              <a:t>Mass is a property</a:t>
            </a:r>
            <a:r>
              <a:rPr lang="en-US">
                <a:latin typeface="Arial" charset="0"/>
              </a:rPr>
              <a:t> of an object that measures how much it resists accelerating.</a:t>
            </a:r>
          </a:p>
          <a:p>
            <a:pPr eaLnBrk="1" hangingPunct="1"/>
            <a:r>
              <a:rPr lang="en-US">
                <a:latin typeface="Arial" charset="0"/>
              </a:rPr>
              <a:t>An object is 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difficult to accelerate because it has </a:t>
            </a:r>
            <a:r>
              <a:rPr lang="en-US" sz="4000" b="1" i="1">
                <a:solidFill>
                  <a:schemeClr val="folHlink"/>
                </a:solidFill>
                <a:latin typeface="Arial" charset="0"/>
              </a:rPr>
              <a:t>mass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.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Arial" charset="0"/>
              </a:rPr>
              <a:t>Weight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Weight is a 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force</a:t>
            </a:r>
            <a:r>
              <a:rPr lang="en-US">
                <a:latin typeface="Arial" charset="0"/>
              </a:rPr>
              <a:t> - an interaction between 2 objects involving a push or a pull.  One of these objects is typically </a:t>
            </a:r>
            <a:r>
              <a:rPr lang="en-US" b="1" i="1">
                <a:latin typeface="Arial" charset="0"/>
              </a:rPr>
              <a:t>VERY</a:t>
            </a:r>
            <a:r>
              <a:rPr lang="en-US">
                <a:latin typeface="Arial" charset="0"/>
              </a:rPr>
              <a:t> big - the Earth or the Moon, for instance.</a:t>
            </a:r>
          </a:p>
          <a:p>
            <a:pPr eaLnBrk="1" hangingPunct="1"/>
            <a:r>
              <a:rPr lang="en-US">
                <a:solidFill>
                  <a:schemeClr val="folHlink"/>
                </a:solidFill>
                <a:latin typeface="Arial" charset="0"/>
              </a:rPr>
              <a:t>Weight is </a:t>
            </a:r>
            <a:r>
              <a:rPr lang="en-US" sz="4000" b="1" i="1">
                <a:solidFill>
                  <a:schemeClr val="folHlink"/>
                </a:solidFill>
                <a:latin typeface="Arial" charset="0"/>
              </a:rPr>
              <a:t>NOT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 a property of an object.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Arial" charset="0"/>
              </a:rPr>
              <a:t>What does weight depend on?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The weight of an object depends on the object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</a:t>
            </a:r>
            <a:r>
              <a:rPr lang="en-US" b="1" i="1" dirty="0">
                <a:solidFill>
                  <a:schemeClr val="folHlink"/>
                </a:solidFill>
                <a:latin typeface="Arial" charset="0"/>
              </a:rPr>
              <a:t>mass</a:t>
            </a:r>
            <a:r>
              <a:rPr lang="en-US" dirty="0">
                <a:latin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In fact, an </a:t>
            </a:r>
            <a:r>
              <a:rPr lang="en-US" dirty="0" smtClean="0">
                <a:latin typeface="Arial" charset="0"/>
              </a:rPr>
              <a:t>object’s </a:t>
            </a:r>
            <a:r>
              <a:rPr lang="en-US" dirty="0">
                <a:latin typeface="Arial" charset="0"/>
              </a:rPr>
              <a:t>weight is </a:t>
            </a:r>
            <a:r>
              <a:rPr lang="en-US" b="1" i="1" dirty="0">
                <a:solidFill>
                  <a:schemeClr val="folHlink"/>
                </a:solidFill>
                <a:latin typeface="Arial" charset="0"/>
              </a:rPr>
              <a:t>directly proportional </a:t>
            </a:r>
            <a:r>
              <a:rPr lang="en-US" dirty="0">
                <a:latin typeface="Arial" charset="0"/>
              </a:rPr>
              <a:t> to the object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mass.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The weight of an object also depends on the </a:t>
            </a:r>
            <a:r>
              <a:rPr lang="en-US" dirty="0" smtClean="0">
                <a:latin typeface="Arial" charset="0"/>
              </a:rPr>
              <a:t>object’s </a:t>
            </a:r>
            <a:r>
              <a:rPr lang="en-US" b="1" i="1" dirty="0">
                <a:solidFill>
                  <a:schemeClr val="folHlink"/>
                </a:solidFill>
                <a:latin typeface="Arial" charset="0"/>
              </a:rPr>
              <a:t>location</a:t>
            </a:r>
            <a:r>
              <a:rPr lang="en-US" dirty="0">
                <a:latin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In fact, an object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weight is </a:t>
            </a:r>
            <a:r>
              <a:rPr lang="en-US" b="1" i="1" dirty="0">
                <a:solidFill>
                  <a:schemeClr val="folHlink"/>
                </a:solidFill>
                <a:latin typeface="Arial" charset="0"/>
              </a:rPr>
              <a:t>directly proportional</a:t>
            </a:r>
            <a:r>
              <a:rPr lang="en-US" dirty="0">
                <a:latin typeface="Arial" charset="0"/>
              </a:rPr>
              <a:t> to its </a:t>
            </a:r>
            <a:r>
              <a:rPr lang="en-US" b="1" i="1" dirty="0">
                <a:solidFill>
                  <a:schemeClr val="folHlink"/>
                </a:solidFill>
                <a:latin typeface="Arial" charset="0"/>
              </a:rPr>
              <a:t>free fall acceleration, g </a:t>
            </a:r>
            <a:r>
              <a:rPr lang="en-US" dirty="0">
                <a:latin typeface="Arial" charset="0"/>
              </a:rPr>
              <a:t>at its current location.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Arial" charset="0"/>
              </a:rPr>
              <a:t>Weight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3505200" cy="2590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 symbols: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6000">
                <a:latin typeface="Arial" charset="0"/>
              </a:rPr>
              <a:t>	W = mg</a:t>
            </a:r>
            <a:endParaRPr lang="en-US"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486400" y="1981200"/>
            <a:ext cx="3048000" cy="2819400"/>
            <a:chOff x="5486400" y="1981200"/>
            <a:chExt cx="3048000" cy="2819400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6553200" y="2697163"/>
              <a:ext cx="903288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6000"/>
                <a:t>W</a:t>
              </a:r>
              <a:endParaRPr lang="en-US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6005513" y="3657600"/>
              <a:ext cx="776287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6000"/>
                <a:t>m</a:t>
              </a: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7315200" y="3505200"/>
              <a:ext cx="56515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6000"/>
                <a:t>g</a:t>
              </a:r>
            </a:p>
          </p:txBody>
        </p:sp>
        <p:sp>
          <p:nvSpPr>
            <p:cNvPr id="9224" name="AutoShape 9"/>
            <p:cNvSpPr>
              <a:spLocks noChangeArrowheads="1"/>
            </p:cNvSpPr>
            <p:nvPr/>
          </p:nvSpPr>
          <p:spPr bwMode="auto">
            <a:xfrm>
              <a:off x="5486400" y="1981200"/>
              <a:ext cx="3048000" cy="281940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10"/>
            <p:cNvSpPr>
              <a:spLocks noChangeShapeType="1"/>
            </p:cNvSpPr>
            <p:nvPr/>
          </p:nvSpPr>
          <p:spPr bwMode="auto">
            <a:xfrm>
              <a:off x="6172200" y="3657600"/>
              <a:ext cx="1752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1"/>
            <p:cNvSpPr>
              <a:spLocks noChangeShapeType="1"/>
            </p:cNvSpPr>
            <p:nvPr/>
          </p:nvSpPr>
          <p:spPr bwMode="auto">
            <a:xfrm>
              <a:off x="7010400" y="36576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Arial" charset="0"/>
              </a:rPr>
              <a:t>Weight of a 1 kg object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Since W = mg, the weight of a 1 kg object is:</a:t>
            </a:r>
          </a:p>
          <a:p>
            <a:pPr lvl="1" eaLnBrk="1" hangingPunct="1"/>
            <a:r>
              <a:rPr lang="en-US" dirty="0">
                <a:latin typeface="Arial" charset="0"/>
              </a:rPr>
              <a:t>W = </a:t>
            </a:r>
            <a:r>
              <a:rPr lang="en-US" dirty="0" smtClean="0">
                <a:latin typeface="Arial" charset="0"/>
              </a:rPr>
              <a:t>(1 kg)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9.8 m/s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) </a:t>
            </a:r>
            <a:r>
              <a:rPr lang="en-US" dirty="0">
                <a:latin typeface="Arial" charset="0"/>
              </a:rPr>
              <a:t>= 9.8 N </a:t>
            </a:r>
            <a:r>
              <a:rPr lang="en-US" sz="3600" b="1" i="1" dirty="0">
                <a:solidFill>
                  <a:schemeClr val="folHlink"/>
                </a:solidFill>
                <a:latin typeface="Arial" charset="0"/>
              </a:rPr>
              <a:t>on Earth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W = </a:t>
            </a:r>
            <a:r>
              <a:rPr lang="en-US" dirty="0" smtClean="0">
                <a:latin typeface="Arial" charset="0"/>
              </a:rPr>
              <a:t>(1 kg)</a:t>
            </a:r>
            <a:r>
              <a:rPr lang="en-US" dirty="0" smtClean="0">
                <a:latin typeface="Arial" charset="0"/>
              </a:rPr>
              <a:t>(</a:t>
            </a:r>
            <a:r>
              <a:rPr lang="en-US" dirty="0">
                <a:latin typeface="Arial" charset="0"/>
              </a:rPr>
              <a:t>1.6 m/s</a:t>
            </a:r>
            <a:r>
              <a:rPr lang="en-US" baseline="30000" dirty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) </a:t>
            </a:r>
            <a:r>
              <a:rPr lang="en-US" dirty="0">
                <a:latin typeface="Arial" charset="0"/>
              </a:rPr>
              <a:t>= 1.6 N </a:t>
            </a:r>
            <a:r>
              <a:rPr lang="en-US" sz="3600" b="1" i="1" dirty="0">
                <a:solidFill>
                  <a:schemeClr val="folHlink"/>
                </a:solidFill>
                <a:latin typeface="Arial" charset="0"/>
              </a:rPr>
              <a:t>on the Moon</a:t>
            </a:r>
            <a:endParaRPr lang="en-US" sz="3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Arial" charset="0"/>
              </a:rPr>
              <a:t>Mass vs. Weight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We  typically think that an object is difficult to accelerate because it is heavy (has weight) - </a:t>
            </a:r>
            <a:r>
              <a:rPr lang="en-US" sz="4000" b="1" i="1">
                <a:solidFill>
                  <a:schemeClr val="folHlink"/>
                </a:solidFill>
                <a:latin typeface="Arial" charset="0"/>
              </a:rPr>
              <a:t>but it is heavy because it has mass.</a:t>
            </a:r>
          </a:p>
          <a:p>
            <a:pPr eaLnBrk="1" hangingPunct="1"/>
            <a:r>
              <a:rPr lang="en-US">
                <a:latin typeface="Arial" charset="0"/>
              </a:rPr>
              <a:t>So, objects are difficult to accelerate because they have </a:t>
            </a:r>
            <a:r>
              <a:rPr lang="en-US" sz="4000" b="1" i="1">
                <a:solidFill>
                  <a:schemeClr val="folHlink"/>
                </a:solidFill>
                <a:latin typeface="Arial" charset="0"/>
              </a:rPr>
              <a:t>mass</a:t>
            </a:r>
            <a:r>
              <a:rPr lang="en-US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2001:Templates:Presentations:Designs:Factory</Template>
  <TotalTime>519</TotalTime>
  <Words>429</Words>
  <Application>Microsoft Macintosh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</vt:lpstr>
      <vt:lpstr>Arial</vt:lpstr>
      <vt:lpstr>Wingdings</vt:lpstr>
      <vt:lpstr>Tahoma</vt:lpstr>
      <vt:lpstr>Factory</vt:lpstr>
      <vt:lpstr>PowerPoint Presentation</vt:lpstr>
      <vt:lpstr>What is “mass”?</vt:lpstr>
      <vt:lpstr>Preconceptions</vt:lpstr>
      <vt:lpstr>Mass is not Weight</vt:lpstr>
      <vt:lpstr>Weight</vt:lpstr>
      <vt:lpstr>What does weight depend on?</vt:lpstr>
      <vt:lpstr>Weight</vt:lpstr>
      <vt:lpstr>Weight of a 1 kg object</vt:lpstr>
      <vt:lpstr>Mass vs. Weight</vt:lpstr>
      <vt:lpstr>Practice Problem</vt:lpstr>
    </vt:vector>
  </TitlesOfParts>
  <Company>Batesville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 Center</dc:creator>
  <cp:keywords/>
  <cp:lastModifiedBy>Luke Woods</cp:lastModifiedBy>
  <cp:revision>29</cp:revision>
  <dcterms:created xsi:type="dcterms:W3CDTF">2001-11-30T10:01:37Z</dcterms:created>
  <dcterms:modified xsi:type="dcterms:W3CDTF">2012-12-13T19:50:57Z</dcterms:modified>
</cp:coreProperties>
</file>